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76" r:id="rId4"/>
    <p:sldId id="275" r:id="rId5"/>
    <p:sldId id="260" r:id="rId6"/>
    <p:sldId id="259" r:id="rId7"/>
    <p:sldId id="262" r:id="rId8"/>
    <p:sldId id="294" r:id="rId9"/>
    <p:sldId id="291" r:id="rId10"/>
    <p:sldId id="266" r:id="rId11"/>
    <p:sldId id="264" r:id="rId12"/>
    <p:sldId id="268" r:id="rId13"/>
    <p:sldId id="293" r:id="rId14"/>
    <p:sldId id="285" r:id="rId15"/>
    <p:sldId id="282" r:id="rId16"/>
    <p:sldId id="273" r:id="rId1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1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9"/>
    <p:restoredTop sz="76488"/>
  </p:normalViewPr>
  <p:slideViewPr>
    <p:cSldViewPr snapToGrid="0">
      <p:cViewPr varScale="1">
        <p:scale>
          <a:sx n="85" d="100"/>
          <a:sy n="85" d="100"/>
        </p:scale>
        <p:origin x="1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6AD71-39D3-B342-8EEE-0E4B5DA22332}" type="datetimeFigureOut">
              <a:rPr lang="tr-TR" smtClean="0"/>
              <a:t>4.06.2021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6889A-8A21-B24D-9E1C-B57389F97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22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889A-8A21-B24D-9E1C-B57389F9704E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2679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889A-8A21-B24D-9E1C-B57389F9704E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2191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889A-8A21-B24D-9E1C-B57389F9704E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2217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889A-8A21-B24D-9E1C-B57389F9704E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257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889A-8A21-B24D-9E1C-B57389F9704E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6554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889A-8A21-B24D-9E1C-B57389F9704E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484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889A-8A21-B24D-9E1C-B57389F9704E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0678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889A-8A21-B24D-9E1C-B57389F9704E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0026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889A-8A21-B24D-9E1C-B57389F9704E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450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889A-8A21-B24D-9E1C-B57389F9704E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408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889A-8A21-B24D-9E1C-B57389F9704E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4599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889A-8A21-B24D-9E1C-B57389F9704E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07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889A-8A21-B24D-9E1C-B57389F9704E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842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C97F2-CE49-ED45-8A0B-5707C96BADBE}" type="datetime1">
              <a:rPr lang="tr-TR" smtClean="0"/>
              <a:t>4.06.2021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609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32F6-E250-6342-B1A7-829FB2AA0273}" type="datetime1">
              <a:rPr lang="tr-TR" smtClean="0"/>
              <a:t>4.06.2021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968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81FC-7631-F948-8FAD-2F97180AB111}" type="datetime1">
              <a:rPr lang="tr-TR" smtClean="0"/>
              <a:t>4.06.2021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049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9CAA-51FD-3B45-8667-B41A7C92D897}" type="datetime1">
              <a:rPr lang="tr-TR" smtClean="0"/>
              <a:t>4.06.2021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536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541B-C06A-0C49-8C8B-58CA604CC843}" type="datetime1">
              <a:rPr lang="tr-TR" smtClean="0"/>
              <a:t>4.06.2021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5590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0E4E-6703-5140-BA2E-14F51AEDEDB3}" type="datetime1">
              <a:rPr lang="tr-TR" smtClean="0"/>
              <a:t>4.06.2021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730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EFAE-D427-3545-98E7-B4C9467FC019}" type="datetime1">
              <a:rPr lang="tr-TR" smtClean="0"/>
              <a:t>4.06.2021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7891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D712-6B63-394C-A4FB-20A975BF4D9F}" type="datetime1">
              <a:rPr lang="tr-TR" smtClean="0"/>
              <a:t>4.06.2021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003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67B1-AEB7-EA44-BA2C-B3A163D40D6B}" type="datetime1">
              <a:rPr lang="tr-TR" smtClean="0"/>
              <a:t>4.06.2021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4860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B101-DCB2-704C-A0D2-831E33704136}" type="datetime1">
              <a:rPr lang="tr-TR" smtClean="0"/>
              <a:t>4.06.2021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7807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215F5-3D38-5649-9C77-2E445E1B53C6}" type="datetime1">
              <a:rPr lang="tr-TR" smtClean="0"/>
              <a:t>4.06.2021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052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65536-3DDD-0F4C-88F9-9BE8CBDEE0F8}" type="datetime1">
              <a:rPr lang="tr-TR" smtClean="0"/>
              <a:t>4.06.2021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52A6C-3F2D-4268-8E57-F8005CA9DDCE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69A1E8-8385-9144-BCDA-3657F5D2B50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08" y="231063"/>
            <a:ext cx="1585386" cy="796843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3FADA17A-CB83-3D41-87C7-43A36370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A0441AB-ED9D-2F48-9D40-ED0EC8C2A978}"/>
              </a:ext>
            </a:extLst>
          </p:cNvPr>
          <p:cNvSpPr/>
          <p:nvPr userDrawn="1"/>
        </p:nvSpPr>
        <p:spPr>
          <a:xfrm>
            <a:off x="99742" y="71603"/>
            <a:ext cx="231927" cy="6714794"/>
          </a:xfrm>
          <a:prstGeom prst="roundRect">
            <a:avLst>
              <a:gd name="adj" fmla="val 20243"/>
            </a:avLst>
          </a:prstGeom>
          <a:solidFill>
            <a:srgbClr val="9F1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5349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6ECA71-4254-7A41-8B6A-EBFE79762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7950"/>
            <a:ext cx="10668000" cy="41021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433754" y="1107743"/>
            <a:ext cx="11324492" cy="2694481"/>
          </a:xfrm>
        </p:spPr>
        <p:txBody>
          <a:bodyPr anchor="ctr">
            <a:noAutofit/>
          </a:bodyPr>
          <a:lstStyle/>
          <a:p>
            <a:r>
              <a:rPr lang="en-GB" sz="3500" b="1" dirty="0">
                <a:solidFill>
                  <a:srgbClr val="9F1F1D"/>
                </a:solidFill>
                <a:latin typeface="Montserrat" pitchFamily="2" charset="77"/>
              </a:rPr>
              <a:t>Ideal Unclamping Order at Carotid Endarterectomy Procedures: Ex-Vivo Study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86722" y="3993195"/>
            <a:ext cx="9818557" cy="3057994"/>
          </a:xfrm>
        </p:spPr>
        <p:txBody>
          <a:bodyPr>
            <a:normAutofit/>
          </a:bodyPr>
          <a:lstStyle/>
          <a:p>
            <a:r>
              <a:rPr lang="en-GB" b="1" u="sng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Mahmut</a:t>
            </a:r>
            <a:r>
              <a:rPr lang="en-GB" b="1" u="sng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SASANI</a:t>
            </a: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n-GB" b="1" baseline="30000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1</a:t>
            </a: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,  </a:t>
            </a:r>
            <a:r>
              <a:rPr lang="en-GB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Bekir</a:t>
            </a:r>
            <a:r>
              <a:rPr lang="en-GB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INAN </a:t>
            </a:r>
            <a:r>
              <a:rPr lang="en-GB" b="1" baseline="30000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2</a:t>
            </a:r>
          </a:p>
          <a:p>
            <a:endParaRPr lang="en-GB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en-GB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Bezmialem</a:t>
            </a:r>
            <a:r>
              <a:rPr lang="en-GB" sz="14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Vakif</a:t>
            </a:r>
            <a:r>
              <a:rPr lang="en-GB" sz="14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 University, School of Medicine, Istanbul, Turkey </a:t>
            </a:r>
          </a:p>
          <a:p>
            <a:r>
              <a:rPr lang="en-GB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Bezmialem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Vakif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University, Faculty of Medicine, Department of Cardiovascular Surgery, Istanbul, Turkey</a:t>
            </a:r>
          </a:p>
          <a:p>
            <a:endParaRPr lang="en-GB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Bezmialem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Vakif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University</a:t>
            </a:r>
          </a:p>
          <a:p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June, 2021</a:t>
            </a:r>
          </a:p>
        </p:txBody>
      </p:sp>
    </p:spTree>
    <p:extLst>
      <p:ext uri="{BB962C8B-B14F-4D97-AF65-F5344CB8AC3E}">
        <p14:creationId xmlns:p14="http://schemas.microsoft.com/office/powerpoint/2010/main" val="1778081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113FBA-D3EE-1742-8147-3CD7BAE29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20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9F1F1D"/>
                </a:solidFill>
                <a:latin typeface="Montserrat SemiBold" pitchFamily="2" charset="77"/>
              </a:rPr>
              <a:t>Combinations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387827"/>
            <a:ext cx="3153017" cy="2554876"/>
          </a:xfrm>
        </p:spPr>
        <p:txBody>
          <a:bodyPr numCol="1">
            <a:normAutofit lnSpcReduction="10000"/>
          </a:bodyPr>
          <a:lstStyle/>
          <a:p>
            <a:pPr marL="0" indent="0">
              <a:buNone/>
            </a:pPr>
            <a:r>
              <a:rPr lang="en-GB" sz="2200" i="1" dirty="0">
                <a:latin typeface="Segoe UI" panose="020B0502040204020203" pitchFamily="34" charset="0"/>
                <a:cs typeface="Segoe UI" panose="020B0502040204020203" pitchFamily="34" charset="0"/>
              </a:rPr>
              <a:t>Study Combinations:</a:t>
            </a:r>
          </a:p>
          <a:p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C-1 (CCA-ICA-ECA)</a:t>
            </a:r>
          </a:p>
          <a:p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C-2 (CCA-ECA-ICA)</a:t>
            </a:r>
          </a:p>
          <a:p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C-3 (ICA-CCA-ECA)</a:t>
            </a:r>
          </a:p>
          <a:p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C-4 (ICA-ECA-CCA)</a:t>
            </a:r>
          </a:p>
          <a:p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C-5 (ECA-CCA-ICA)</a:t>
            </a:r>
          </a:p>
          <a:p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C-6 (ECA-ICA-CCA)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48DC3-8EDE-4E4A-9F21-CC8548502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10</a:t>
            </a:fld>
            <a:endParaRPr lang="tr-T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0BC7D3-A3E9-1347-8B79-E485646CC1D8}"/>
              </a:ext>
            </a:extLst>
          </p:cNvPr>
          <p:cNvSpPr txBox="1"/>
          <p:nvPr/>
        </p:nvSpPr>
        <p:spPr>
          <a:xfrm>
            <a:off x="5040943" y="2340327"/>
            <a:ext cx="3841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Segoe UI" panose="020B0502040204020203" pitchFamily="34" charset="0"/>
                <a:cs typeface="Segoe UI" panose="020B0502040204020203" pitchFamily="34" charset="0"/>
              </a:rPr>
              <a:t>Textbook combination:</a:t>
            </a:r>
          </a:p>
          <a:p>
            <a:endParaRPr lang="en-US" sz="22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C-7 (Rutherford) (ICA-CCA-ECA-ICA)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2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CD0C03-C299-C34C-902A-2D734221B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20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9F1F1D"/>
                </a:solidFill>
                <a:latin typeface="Montserrat SemiBold" pitchFamily="2" charset="77"/>
              </a:rPr>
              <a:t>Analysis of Data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2000" y="1530118"/>
            <a:ext cx="10545023" cy="4621676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SPSS (IBM Corp. Released 2019. IBM SPSS Statistics for Windows, Version 26.0. Armonk, NY: IBM Corp) for the analysis</a:t>
            </a:r>
          </a:p>
          <a:p>
            <a:pPr lvl="1"/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Kruskal-Wallis Test</a:t>
            </a:r>
          </a:p>
          <a:p>
            <a:pPr lvl="1"/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Pairwise comparisons were analysed with Dunn Bonferroni post hoc test</a:t>
            </a:r>
          </a:p>
          <a:p>
            <a:pPr marL="457200" lvl="1" indent="0">
              <a:buNone/>
            </a:pP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Descriptive statistics are given as median (min-max)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Level of significance </a:t>
            </a:r>
            <a:r>
              <a:rPr lang="el-GR" sz="2000" dirty="0">
                <a:latin typeface="Segoe UI" panose="020B0502040204020203" pitchFamily="34" charset="0"/>
                <a:cs typeface="Segoe UI" panose="020B0502040204020203" pitchFamily="34" charset="0"/>
              </a:rPr>
              <a:t>α=0.05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was taken</a:t>
            </a:r>
          </a:p>
          <a:p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Each combination was tested 10 times</a:t>
            </a:r>
          </a:p>
          <a:p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99C99-AA76-9146-99FE-9DD662998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60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5A206A-86D1-B345-AFF3-6621C5358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  <p:sp>
        <p:nvSpPr>
          <p:cNvPr id="4" name="Unvan 1"/>
          <p:cNvSpPr txBox="1">
            <a:spLocks/>
          </p:cNvSpPr>
          <p:nvPr/>
        </p:nvSpPr>
        <p:spPr>
          <a:xfrm>
            <a:off x="1066800" y="-188959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EDB6BE-7BCB-144B-A040-06CC43664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12</a:t>
            </a:fld>
            <a:endParaRPr lang="tr-TR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CA77B6-0C39-1348-859D-2629B2BFB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09488"/>
              </p:ext>
            </p:extLst>
          </p:nvPr>
        </p:nvGraphicFramePr>
        <p:xfrm>
          <a:off x="2265406" y="1512937"/>
          <a:ext cx="7661188" cy="451349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249826">
                  <a:extLst>
                    <a:ext uri="{9D8B030D-6E8A-4147-A177-3AD203B41FA5}">
                      <a16:colId xmlns:a16="http://schemas.microsoft.com/office/drawing/2014/main" val="562763293"/>
                    </a:ext>
                  </a:extLst>
                </a:gridCol>
                <a:gridCol w="2376992">
                  <a:extLst>
                    <a:ext uri="{9D8B030D-6E8A-4147-A177-3AD203B41FA5}">
                      <a16:colId xmlns:a16="http://schemas.microsoft.com/office/drawing/2014/main" val="1732842963"/>
                    </a:ext>
                  </a:extLst>
                </a:gridCol>
                <a:gridCol w="1019958">
                  <a:extLst>
                    <a:ext uri="{9D8B030D-6E8A-4147-A177-3AD203B41FA5}">
                      <a16:colId xmlns:a16="http://schemas.microsoft.com/office/drawing/2014/main" val="3292411650"/>
                    </a:ext>
                  </a:extLst>
                </a:gridCol>
                <a:gridCol w="1014412">
                  <a:extLst>
                    <a:ext uri="{9D8B030D-6E8A-4147-A177-3AD203B41FA5}">
                      <a16:colId xmlns:a16="http://schemas.microsoft.com/office/drawing/2014/main" val="2411450339"/>
                    </a:ext>
                  </a:extLst>
                </a:gridCol>
              </a:tblGrid>
              <a:tr h="33584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Combinations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median(min-max)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(n=15)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p-value</a:t>
                      </a:r>
                      <a:endParaRPr lang="en-GB" sz="1000" noProof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 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02890"/>
                  </a:ext>
                </a:extLst>
              </a:tr>
              <a:tr h="17216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4(1-7)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&lt;0.001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379224"/>
                  </a:ext>
                </a:extLst>
              </a:tr>
              <a:tr h="10245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Combination 1 (order; CCA-ICA-ECA)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12.5(10-15)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1C-2C 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1C-3C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1C-4C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1C-5C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1C-6C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1C-7C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&lt;0.001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1.000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0.001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1.000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0.188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&lt;0.001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extLst>
                  <a:ext uri="{0D108BD9-81ED-4DB2-BD59-A6C34878D82A}">
                    <a16:rowId xmlns:a16="http://schemas.microsoft.com/office/drawing/2014/main" val="3767843010"/>
                  </a:ext>
                </a:extLst>
              </a:tr>
              <a:tr h="8523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Combination 2 (order; CCA-ECA-ICA)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3(0-5)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2C-3C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2C-4C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2C-5C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2C-6C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2C-7C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&lt;0.001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1.000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0.025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0.543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1.000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extLst>
                  <a:ext uri="{0D108BD9-81ED-4DB2-BD59-A6C34878D82A}">
                    <a16:rowId xmlns:a16="http://schemas.microsoft.com/office/drawing/2014/main" val="301408565"/>
                  </a:ext>
                </a:extLst>
              </a:tr>
              <a:tr h="6801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Combination 3 (order; ICA-CCA-ECA)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11.5(8-14)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3C-4C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3C-5C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3C-6C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3C-7C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0.008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1.000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0.951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0.002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extLst>
                  <a:ext uri="{0D108BD9-81ED-4DB2-BD59-A6C34878D82A}">
                    <a16:rowId xmlns:a16="http://schemas.microsoft.com/office/drawing/2014/main" val="1803812477"/>
                  </a:ext>
                </a:extLst>
              </a:tr>
              <a:tr h="5080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Combination 4 (order; ICA-ECA-CCA)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4(2-6)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4C-5C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4C-6C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4C-7C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0.210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1.000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1.000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extLst>
                  <a:ext uri="{0D108BD9-81ED-4DB2-BD59-A6C34878D82A}">
                    <a16:rowId xmlns:a16="http://schemas.microsoft.com/office/drawing/2014/main" val="3423184749"/>
                  </a:ext>
                </a:extLst>
              </a:tr>
              <a:tr h="3358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Combination 5 (order; ECA-CCA-ICA)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9(3-13)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5C-6C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5C-7C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1.000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0.070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extLst>
                  <a:ext uri="{0D108BD9-81ED-4DB2-BD59-A6C34878D82A}">
                    <a16:rowId xmlns:a16="http://schemas.microsoft.com/office/drawing/2014/main" val="3610449522"/>
                  </a:ext>
                </a:extLst>
              </a:tr>
              <a:tr h="2200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Combination 6 (order; ECA-ICA-CCA)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7(1-13)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6C-7C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1.000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extLst>
                  <a:ext uri="{0D108BD9-81ED-4DB2-BD59-A6C34878D82A}">
                    <a16:rowId xmlns:a16="http://schemas.microsoft.com/office/drawing/2014/main" val="1908664204"/>
                  </a:ext>
                </a:extLst>
              </a:tr>
              <a:tr h="2223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Combination 7 (order; ICA-CCA-ECA-ICA)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4(0-6)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 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342868"/>
                  </a:ext>
                </a:extLst>
              </a:tr>
            </a:tbl>
          </a:graphicData>
        </a:graphic>
      </p:graphicFrame>
      <p:sp>
        <p:nvSpPr>
          <p:cNvPr id="7" name="Unvan 1">
            <a:extLst>
              <a:ext uri="{FF2B5EF4-FFF2-40B4-BE49-F238E27FC236}">
                <a16:creationId xmlns:a16="http://schemas.microsoft.com/office/drawing/2014/main" id="{5F386756-3B01-2F41-B8A9-28F68C7B4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9F1F1D"/>
                </a:solidFill>
                <a:latin typeface="Montserrat SemiBold" pitchFamily="2" charset="77"/>
              </a:rPr>
              <a:t>Results (I)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B3D8B0-460E-D449-98E7-733350E1B6A4}"/>
              </a:ext>
            </a:extLst>
          </p:cNvPr>
          <p:cNvGrpSpPr/>
          <p:nvPr/>
        </p:nvGrpSpPr>
        <p:grpSpPr>
          <a:xfrm>
            <a:off x="8195542" y="2028651"/>
            <a:ext cx="1444892" cy="2682873"/>
            <a:chOff x="8195542" y="2028651"/>
            <a:chExt cx="1444892" cy="26828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BB2532-0B99-ED49-8475-1D93DF562FFF}"/>
                </a:ext>
              </a:extLst>
            </p:cNvPr>
            <p:cNvSpPr/>
            <p:nvPr/>
          </p:nvSpPr>
          <p:spPr>
            <a:xfrm>
              <a:off x="8195542" y="2028651"/>
              <a:ext cx="1444892" cy="17450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0AF0E9-CE91-BC47-A5FC-ABE83585934C}"/>
                </a:ext>
              </a:extLst>
            </p:cNvPr>
            <p:cNvSpPr/>
            <p:nvPr/>
          </p:nvSpPr>
          <p:spPr>
            <a:xfrm>
              <a:off x="8195542" y="2402056"/>
              <a:ext cx="1444892" cy="17450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21B716-B6EC-5441-AE6A-DEEF0E56ECF5}"/>
                </a:ext>
              </a:extLst>
            </p:cNvPr>
            <p:cNvSpPr/>
            <p:nvPr/>
          </p:nvSpPr>
          <p:spPr>
            <a:xfrm>
              <a:off x="8195542" y="2939135"/>
              <a:ext cx="1444892" cy="17450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506004-3C1D-204C-8993-2D444549274D}"/>
                </a:ext>
              </a:extLst>
            </p:cNvPr>
            <p:cNvSpPr/>
            <p:nvPr/>
          </p:nvSpPr>
          <p:spPr>
            <a:xfrm>
              <a:off x="8195542" y="3113638"/>
              <a:ext cx="1444892" cy="17450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37B990-ECE6-5247-82C5-0EFCDE1D4435}"/>
                </a:ext>
              </a:extLst>
            </p:cNvPr>
            <p:cNvSpPr/>
            <p:nvPr/>
          </p:nvSpPr>
          <p:spPr>
            <a:xfrm>
              <a:off x="8195542" y="3469695"/>
              <a:ext cx="1444892" cy="17450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964272-B2A1-634A-8CC9-8D945DD4B34B}"/>
                </a:ext>
              </a:extLst>
            </p:cNvPr>
            <p:cNvSpPr/>
            <p:nvPr/>
          </p:nvSpPr>
          <p:spPr>
            <a:xfrm>
              <a:off x="8195542" y="3997052"/>
              <a:ext cx="1444892" cy="17450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9CB0BE-B518-2F47-89C3-C4AC65FF8F76}"/>
                </a:ext>
              </a:extLst>
            </p:cNvPr>
            <p:cNvSpPr/>
            <p:nvPr/>
          </p:nvSpPr>
          <p:spPr>
            <a:xfrm>
              <a:off x="8195542" y="4537021"/>
              <a:ext cx="1444892" cy="17450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436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1669F3-4145-D846-A73E-F6D308A2D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  <p:sp>
        <p:nvSpPr>
          <p:cNvPr id="4" name="Unvan 1"/>
          <p:cNvSpPr txBox="1">
            <a:spLocks/>
          </p:cNvSpPr>
          <p:nvPr/>
        </p:nvSpPr>
        <p:spPr>
          <a:xfrm>
            <a:off x="1066800" y="-188959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EDB6BE-7BCB-144B-A040-06CC43664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13</a:t>
            </a:fld>
            <a:endParaRPr lang="tr-TR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CA77B6-0C39-1348-859D-2629B2BFB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496352"/>
              </p:ext>
            </p:extLst>
          </p:nvPr>
        </p:nvGraphicFramePr>
        <p:xfrm>
          <a:off x="2265406" y="1512937"/>
          <a:ext cx="7661188" cy="451349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249826">
                  <a:extLst>
                    <a:ext uri="{9D8B030D-6E8A-4147-A177-3AD203B41FA5}">
                      <a16:colId xmlns:a16="http://schemas.microsoft.com/office/drawing/2014/main" val="562763293"/>
                    </a:ext>
                  </a:extLst>
                </a:gridCol>
                <a:gridCol w="2376992">
                  <a:extLst>
                    <a:ext uri="{9D8B030D-6E8A-4147-A177-3AD203B41FA5}">
                      <a16:colId xmlns:a16="http://schemas.microsoft.com/office/drawing/2014/main" val="1732842963"/>
                    </a:ext>
                  </a:extLst>
                </a:gridCol>
                <a:gridCol w="1019958">
                  <a:extLst>
                    <a:ext uri="{9D8B030D-6E8A-4147-A177-3AD203B41FA5}">
                      <a16:colId xmlns:a16="http://schemas.microsoft.com/office/drawing/2014/main" val="3292411650"/>
                    </a:ext>
                  </a:extLst>
                </a:gridCol>
                <a:gridCol w="1014412">
                  <a:extLst>
                    <a:ext uri="{9D8B030D-6E8A-4147-A177-3AD203B41FA5}">
                      <a16:colId xmlns:a16="http://schemas.microsoft.com/office/drawing/2014/main" val="2411450339"/>
                    </a:ext>
                  </a:extLst>
                </a:gridCol>
              </a:tblGrid>
              <a:tr h="33584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Combinations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median(min-max)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(n=15)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p-value</a:t>
                      </a:r>
                      <a:endParaRPr lang="en-GB" sz="1000" noProof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 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02890"/>
                  </a:ext>
                </a:extLst>
              </a:tr>
              <a:tr h="17216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4(1-7)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&lt;0.001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379224"/>
                  </a:ext>
                </a:extLst>
              </a:tr>
              <a:tr h="10245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Combination 1 (order; CCA-ICA-ECA)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12.5(10-15)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1C-2C 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1C-3C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1C-4C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1C-5C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1C-6C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1C-7C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&lt;0.001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1.000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0.001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1.000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0.188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&lt;0.001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extLst>
                  <a:ext uri="{0D108BD9-81ED-4DB2-BD59-A6C34878D82A}">
                    <a16:rowId xmlns:a16="http://schemas.microsoft.com/office/drawing/2014/main" val="3767843010"/>
                  </a:ext>
                </a:extLst>
              </a:tr>
              <a:tr h="8523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Combination 2 (order; CCA-ECA-ICA)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3(0-5)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2C-3C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2C-4C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2C-5C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2C-6C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2C-7C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&lt;0.001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1.000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0.025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0.543</a:t>
                      </a:r>
                      <a:endParaRPr lang="en-GB" sz="1000" noProof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1.000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extLst>
                  <a:ext uri="{0D108BD9-81ED-4DB2-BD59-A6C34878D82A}">
                    <a16:rowId xmlns:a16="http://schemas.microsoft.com/office/drawing/2014/main" val="301408565"/>
                  </a:ext>
                </a:extLst>
              </a:tr>
              <a:tr h="6801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Combination 3 (order; ICA-CCA-ECA)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11.5(8-14)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3C-4C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3C-5C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3C-6C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3C-7C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0.008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1.000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0.951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0.002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extLst>
                  <a:ext uri="{0D108BD9-81ED-4DB2-BD59-A6C34878D82A}">
                    <a16:rowId xmlns:a16="http://schemas.microsoft.com/office/drawing/2014/main" val="1803812477"/>
                  </a:ext>
                </a:extLst>
              </a:tr>
              <a:tr h="5080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Combination 4 (order; ICA-ECA-CCA)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4(2-6)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4C-5C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4C-6C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4C-7C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0.210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1.000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1.000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extLst>
                  <a:ext uri="{0D108BD9-81ED-4DB2-BD59-A6C34878D82A}">
                    <a16:rowId xmlns:a16="http://schemas.microsoft.com/office/drawing/2014/main" val="3423184749"/>
                  </a:ext>
                </a:extLst>
              </a:tr>
              <a:tr h="3358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Combination 5 (order; ECA-CCA-ICA)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9(3-13)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5C-6C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5C-7C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1.000</a:t>
                      </a:r>
                      <a:endParaRPr lang="en-GB" sz="1000" noProof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0.070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extLst>
                  <a:ext uri="{0D108BD9-81ED-4DB2-BD59-A6C34878D82A}">
                    <a16:rowId xmlns:a16="http://schemas.microsoft.com/office/drawing/2014/main" val="3610449522"/>
                  </a:ext>
                </a:extLst>
              </a:tr>
              <a:tr h="2200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Combination 6 (order; ECA-ICA-CCA)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>
                          <a:effectLst/>
                        </a:rPr>
                        <a:t>7(1-13)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6C-7C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1.000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/>
                </a:tc>
                <a:extLst>
                  <a:ext uri="{0D108BD9-81ED-4DB2-BD59-A6C34878D82A}">
                    <a16:rowId xmlns:a16="http://schemas.microsoft.com/office/drawing/2014/main" val="1908664204"/>
                  </a:ext>
                </a:extLst>
              </a:tr>
              <a:tr h="2223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Combination 7 (order; ICA-CCA-ECA-ICA)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4(0-6)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noProof="0" dirty="0">
                          <a:effectLst/>
                        </a:rPr>
                        <a:t> 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4" marR="3910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34286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A7DC3BD-1462-7A43-9398-9192A76DA691}"/>
              </a:ext>
            </a:extLst>
          </p:cNvPr>
          <p:cNvSpPr/>
          <p:nvPr/>
        </p:nvSpPr>
        <p:spPr>
          <a:xfrm>
            <a:off x="2119782" y="1025405"/>
            <a:ext cx="3801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Due to the post hoc test results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AF1B87-B305-0B4C-8297-6B5F2BCC70ED}"/>
              </a:ext>
            </a:extLst>
          </p:cNvPr>
          <p:cNvSpPr/>
          <p:nvPr/>
        </p:nvSpPr>
        <p:spPr>
          <a:xfrm>
            <a:off x="2265406" y="3102859"/>
            <a:ext cx="4673392" cy="20123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Unvan 1">
            <a:extLst>
              <a:ext uri="{FF2B5EF4-FFF2-40B4-BE49-F238E27FC236}">
                <a16:creationId xmlns:a16="http://schemas.microsoft.com/office/drawing/2014/main" id="{18C2C4C4-6EAC-FE42-90F4-6DCC16139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9F1F1D"/>
                </a:solidFill>
                <a:latin typeface="Montserrat SemiBold" pitchFamily="2" charset="77"/>
              </a:rPr>
              <a:t>Results (II)</a:t>
            </a:r>
          </a:p>
        </p:txBody>
      </p:sp>
    </p:spTree>
    <p:extLst>
      <p:ext uri="{BB962C8B-B14F-4D97-AF65-F5344CB8AC3E}">
        <p14:creationId xmlns:p14="http://schemas.microsoft.com/office/powerpoint/2010/main" val="389232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7D9A99-46F8-0A44-81D1-B29E8E39E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6F68F5F7-A75A-4C38-8FDD-FAE37155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0"/>
            <a:ext cx="10515600" cy="1044209"/>
          </a:xfrm>
        </p:spPr>
        <p:txBody>
          <a:bodyPr/>
          <a:lstStyle/>
          <a:p>
            <a:r>
              <a:rPr lang="en-GB" b="1" dirty="0">
                <a:solidFill>
                  <a:srgbClr val="9F1F1D"/>
                </a:solidFill>
                <a:latin typeface="Montserrat SemiBold" pitchFamily="2" charset="77"/>
              </a:rPr>
              <a:t>Conclusion</a:t>
            </a:r>
            <a:r>
              <a:rPr lang="tr-TR" b="1" dirty="0">
                <a:solidFill>
                  <a:srgbClr val="9F1F1D"/>
                </a:solidFill>
              </a:rPr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39C92D9-0217-41FD-B4BA-72B0129B7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1" y="1450266"/>
            <a:ext cx="7797876" cy="3353419"/>
          </a:xfrm>
        </p:spPr>
        <p:txBody>
          <a:bodyPr>
            <a:normAutofit/>
          </a:bodyPr>
          <a:lstStyle/>
          <a:p>
            <a:pPr algn="just"/>
            <a:r>
              <a:rPr lang="en-US" sz="1600" b="1" i="1" dirty="0">
                <a:solidFill>
                  <a:srgbClr val="9F1F1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Aim: </a:t>
            </a:r>
            <a:r>
              <a:rPr lang="en-US" sz="1600" i="1" dirty="0">
                <a:solidFill>
                  <a:srgbClr val="9F1F1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indicate an ideal order of unclamping the carotid arteries in order to prevent a cerebrovascular accident, emphasize this matter and be a reference to this necessity</a:t>
            </a:r>
          </a:p>
          <a:p>
            <a:pPr marL="0" indent="0" algn="just">
              <a:buNone/>
            </a:pPr>
            <a:endParaRPr lang="en-GB" sz="1600" i="1" dirty="0">
              <a:solidFill>
                <a:srgbClr val="9F1F1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In this study, C-2 (CCA-ECA-ICA) was found to be statistically more significant than the other combinations.</a:t>
            </a:r>
          </a:p>
          <a:p>
            <a:pPr marL="0" indent="0" algn="just">
              <a:buNone/>
            </a:pP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This was the first experimental study on this subject.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DEB70-94DC-CE49-9FF8-D99973FE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14</a:t>
            </a:fld>
            <a:endParaRPr lang="tr-TR"/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74C8983F-24DE-7D43-A5E3-E623B5ADA4D1}"/>
              </a:ext>
            </a:extLst>
          </p:cNvPr>
          <p:cNvSpPr txBox="1">
            <a:spLocks/>
          </p:cNvSpPr>
          <p:nvPr/>
        </p:nvSpPr>
        <p:spPr>
          <a:xfrm>
            <a:off x="551423" y="6139255"/>
            <a:ext cx="3540566" cy="455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Significance on animal model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5EE30D-078E-1F4D-8874-21D38A1F63F9}"/>
              </a:ext>
            </a:extLst>
          </p:cNvPr>
          <p:cNvCxnSpPr>
            <a:cxnSpLocks/>
          </p:cNvCxnSpPr>
          <p:nvPr/>
        </p:nvCxnSpPr>
        <p:spPr>
          <a:xfrm>
            <a:off x="4051798" y="6310592"/>
            <a:ext cx="8872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D7FAE8EC-25CC-E44C-90D9-9E7024CB354F}"/>
              </a:ext>
            </a:extLst>
          </p:cNvPr>
          <p:cNvSpPr txBox="1">
            <a:spLocks/>
          </p:cNvSpPr>
          <p:nvPr/>
        </p:nvSpPr>
        <p:spPr>
          <a:xfrm>
            <a:off x="4879588" y="5951160"/>
            <a:ext cx="3559854" cy="714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9F1F1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complex, live animal models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İçerik Yer Tutucusu 2">
            <a:extLst>
              <a:ext uri="{FF2B5EF4-FFF2-40B4-BE49-F238E27FC236}">
                <a16:creationId xmlns:a16="http://schemas.microsoft.com/office/drawing/2014/main" id="{3B4E6087-884E-364A-A41E-CD72D79AB2A6}"/>
              </a:ext>
            </a:extLst>
          </p:cNvPr>
          <p:cNvSpPr txBox="1">
            <a:spLocks/>
          </p:cNvSpPr>
          <p:nvPr/>
        </p:nvSpPr>
        <p:spPr>
          <a:xfrm>
            <a:off x="9231922" y="6105368"/>
            <a:ext cx="1584611" cy="406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9F1F1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Patients?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48A61F-AF3F-1A4B-B6C8-174F3596931C}"/>
              </a:ext>
            </a:extLst>
          </p:cNvPr>
          <p:cNvCxnSpPr>
            <a:cxnSpLocks/>
          </p:cNvCxnSpPr>
          <p:nvPr/>
        </p:nvCxnSpPr>
        <p:spPr>
          <a:xfrm>
            <a:off x="8303962" y="6308397"/>
            <a:ext cx="8872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97BD9E2-2BA5-334F-950E-0ED9D830BA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1" r="34090"/>
          <a:stretch/>
        </p:blipFill>
        <p:spPr>
          <a:xfrm>
            <a:off x="9396890" y="1450266"/>
            <a:ext cx="1856609" cy="417746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413E9B4-7733-7241-8A40-FE61AE9404D6}"/>
              </a:ext>
            </a:extLst>
          </p:cNvPr>
          <p:cNvGrpSpPr/>
          <p:nvPr/>
        </p:nvGrpSpPr>
        <p:grpSpPr>
          <a:xfrm>
            <a:off x="10343328" y="3878321"/>
            <a:ext cx="1496860" cy="1121551"/>
            <a:chOff x="10600946" y="4916962"/>
            <a:chExt cx="1065903" cy="79864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7133020-6088-3E4D-9DFE-D64C09F1EFA3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9210">
              <a:off x="10600946" y="5005008"/>
              <a:ext cx="1065903" cy="710602"/>
            </a:xfrm>
            <a:prstGeom prst="rect">
              <a:avLst/>
            </a:prstGeom>
          </p:spPr>
        </p:pic>
        <p:sp>
          <p:nvSpPr>
            <p:cNvPr id="28" name="İçerik Yer Tutucusu 2">
              <a:extLst>
                <a:ext uri="{FF2B5EF4-FFF2-40B4-BE49-F238E27FC236}">
                  <a16:creationId xmlns:a16="http://schemas.microsoft.com/office/drawing/2014/main" id="{C02C1463-325B-3149-B3D0-7266C8D535D0}"/>
                </a:ext>
              </a:extLst>
            </p:cNvPr>
            <p:cNvSpPr txBox="1">
              <a:spLocks/>
            </p:cNvSpPr>
            <p:nvPr/>
          </p:nvSpPr>
          <p:spPr>
            <a:xfrm>
              <a:off x="10816813" y="4916962"/>
              <a:ext cx="333402" cy="27497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0BFA66-E526-DD4D-B184-D7C3209CBF6C}"/>
              </a:ext>
            </a:extLst>
          </p:cNvPr>
          <p:cNvGrpSpPr/>
          <p:nvPr/>
        </p:nvGrpSpPr>
        <p:grpSpPr>
          <a:xfrm>
            <a:off x="10745422" y="2282639"/>
            <a:ext cx="1496860" cy="1072505"/>
            <a:chOff x="10993799" y="3212151"/>
            <a:chExt cx="1065903" cy="76372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3CCE0D3-B112-FE41-B533-F5C24EE63B43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9290">
              <a:off x="10993799" y="3265272"/>
              <a:ext cx="1065903" cy="710602"/>
            </a:xfrm>
            <a:prstGeom prst="rect">
              <a:avLst/>
            </a:prstGeom>
          </p:spPr>
        </p:pic>
        <p:sp>
          <p:nvSpPr>
            <p:cNvPr id="31" name="İçerik Yer Tutucusu 2">
              <a:extLst>
                <a:ext uri="{FF2B5EF4-FFF2-40B4-BE49-F238E27FC236}">
                  <a16:creationId xmlns:a16="http://schemas.microsoft.com/office/drawing/2014/main" id="{F5B7161C-C56B-DA42-9703-2FB83706A27F}"/>
                </a:ext>
              </a:extLst>
            </p:cNvPr>
            <p:cNvSpPr txBox="1">
              <a:spLocks/>
            </p:cNvSpPr>
            <p:nvPr/>
          </p:nvSpPr>
          <p:spPr>
            <a:xfrm>
              <a:off x="11224196" y="3212151"/>
              <a:ext cx="333402" cy="27497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CD4E94-39B4-8741-8B3B-DC425C88A3FF}"/>
              </a:ext>
            </a:extLst>
          </p:cNvPr>
          <p:cNvGrpSpPr/>
          <p:nvPr/>
        </p:nvGrpSpPr>
        <p:grpSpPr>
          <a:xfrm>
            <a:off x="8394356" y="2265286"/>
            <a:ext cx="1496860" cy="1089858"/>
            <a:chOff x="9210628" y="3110800"/>
            <a:chExt cx="1065903" cy="77608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2E7F28F-717C-474F-83B1-8CE7DCB49786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9290" flipH="1" flipV="1">
              <a:off x="9210628" y="3110800"/>
              <a:ext cx="1065903" cy="710602"/>
            </a:xfrm>
            <a:prstGeom prst="rect">
              <a:avLst/>
            </a:prstGeom>
          </p:spPr>
        </p:pic>
        <p:sp>
          <p:nvSpPr>
            <p:cNvPr id="34" name="İçerik Yer Tutucusu 2">
              <a:extLst>
                <a:ext uri="{FF2B5EF4-FFF2-40B4-BE49-F238E27FC236}">
                  <a16:creationId xmlns:a16="http://schemas.microsoft.com/office/drawing/2014/main" id="{031E1E28-51E9-EA4C-9D27-B9CBB2BF9205}"/>
                </a:ext>
              </a:extLst>
            </p:cNvPr>
            <p:cNvSpPr txBox="1">
              <a:spLocks/>
            </p:cNvSpPr>
            <p:nvPr/>
          </p:nvSpPr>
          <p:spPr>
            <a:xfrm>
              <a:off x="9713359" y="3611910"/>
              <a:ext cx="333402" cy="27497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</a:p>
          </p:txBody>
        </p:sp>
      </p:grpSp>
      <p:sp>
        <p:nvSpPr>
          <p:cNvPr id="38" name="İçerik Yer Tutucusu 2">
            <a:extLst>
              <a:ext uri="{FF2B5EF4-FFF2-40B4-BE49-F238E27FC236}">
                <a16:creationId xmlns:a16="http://schemas.microsoft.com/office/drawing/2014/main" id="{34CACF3F-FE70-3546-ACFA-7771A069C7FF}"/>
              </a:ext>
            </a:extLst>
          </p:cNvPr>
          <p:cNvSpPr txBox="1">
            <a:spLocks/>
          </p:cNvSpPr>
          <p:nvPr/>
        </p:nvSpPr>
        <p:spPr>
          <a:xfrm>
            <a:off x="9911850" y="5614067"/>
            <a:ext cx="826692" cy="45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CCA</a:t>
            </a:r>
          </a:p>
        </p:txBody>
      </p:sp>
      <p:sp>
        <p:nvSpPr>
          <p:cNvPr id="39" name="İçerik Yer Tutucusu 2">
            <a:extLst>
              <a:ext uri="{FF2B5EF4-FFF2-40B4-BE49-F238E27FC236}">
                <a16:creationId xmlns:a16="http://schemas.microsoft.com/office/drawing/2014/main" id="{E87E1555-BE4C-8B47-A96D-F61598F04F0F}"/>
              </a:ext>
            </a:extLst>
          </p:cNvPr>
          <p:cNvSpPr txBox="1">
            <a:spLocks/>
          </p:cNvSpPr>
          <p:nvPr/>
        </p:nvSpPr>
        <p:spPr>
          <a:xfrm>
            <a:off x="10242279" y="1166411"/>
            <a:ext cx="826692" cy="45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ICA</a:t>
            </a:r>
          </a:p>
        </p:txBody>
      </p:sp>
      <p:sp>
        <p:nvSpPr>
          <p:cNvPr id="40" name="İçerik Yer Tutucusu 2">
            <a:extLst>
              <a:ext uri="{FF2B5EF4-FFF2-40B4-BE49-F238E27FC236}">
                <a16:creationId xmlns:a16="http://schemas.microsoft.com/office/drawing/2014/main" id="{E3B9ABEE-604A-D848-8220-D94B6BA54F70}"/>
              </a:ext>
            </a:extLst>
          </p:cNvPr>
          <p:cNvSpPr txBox="1">
            <a:spLocks/>
          </p:cNvSpPr>
          <p:nvPr/>
        </p:nvSpPr>
        <p:spPr>
          <a:xfrm>
            <a:off x="9400812" y="1181598"/>
            <a:ext cx="826692" cy="45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ECA</a:t>
            </a:r>
          </a:p>
        </p:txBody>
      </p:sp>
    </p:spTree>
    <p:extLst>
      <p:ext uri="{BB962C8B-B14F-4D97-AF65-F5344CB8AC3E}">
        <p14:creationId xmlns:p14="http://schemas.microsoft.com/office/powerpoint/2010/main" val="23784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5D684B-9353-5D4C-B34E-F5B12DD51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565028CA-4B52-406B-8392-B5365E06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9F1F1D"/>
                </a:solidFill>
                <a:latin typeface="Montserrat SemiBold" pitchFamily="2" charset="77"/>
              </a:rPr>
              <a:t>Acknowledgement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35A277-83B0-4182-BAE7-B8F93EAE2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825" y="4522213"/>
            <a:ext cx="2391888" cy="549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Bekir </a:t>
            </a:r>
            <a:r>
              <a:rPr lang="tr-TR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Inan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, M.D.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B980B-BE0A-E84D-84E2-E528CB59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15</a:t>
            </a:fld>
            <a:endParaRPr lang="tr-T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FEE351-741A-774C-9C5C-CEB44AD90E38}"/>
              </a:ext>
            </a:extLst>
          </p:cNvPr>
          <p:cNvSpPr/>
          <p:nvPr/>
        </p:nvSpPr>
        <p:spPr>
          <a:xfrm>
            <a:off x="2322615" y="2180520"/>
            <a:ext cx="2054431" cy="205443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008B16-4142-264E-84A7-236A399E5A76}"/>
              </a:ext>
            </a:extLst>
          </p:cNvPr>
          <p:cNvSpPr/>
          <p:nvPr/>
        </p:nvSpPr>
        <p:spPr>
          <a:xfrm>
            <a:off x="7417129" y="2168644"/>
            <a:ext cx="2066307" cy="206630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id="{9F5616F4-F24F-ED4C-A7C3-88DACD5E8A49}"/>
              </a:ext>
            </a:extLst>
          </p:cNvPr>
          <p:cNvSpPr txBox="1">
            <a:spLocks/>
          </p:cNvSpPr>
          <p:nvPr/>
        </p:nvSpPr>
        <p:spPr>
          <a:xfrm>
            <a:off x="7254338" y="4522213"/>
            <a:ext cx="2391888" cy="549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Özlem </a:t>
            </a:r>
            <a:r>
              <a:rPr lang="tr-TR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Toluk</a:t>
            </a: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F63BA9-3DB7-5244-AAA9-36845C67F038}"/>
              </a:ext>
            </a:extLst>
          </p:cNvPr>
          <p:cNvSpPr txBox="1"/>
          <p:nvPr/>
        </p:nvSpPr>
        <p:spPr>
          <a:xfrm>
            <a:off x="1258812" y="5071653"/>
            <a:ext cx="41820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Assistant</a:t>
            </a:r>
            <a:r>
              <a:rPr lang="tr-TR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Professor</a:t>
            </a:r>
            <a:endParaRPr lang="tr-T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Bezmialem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Vakif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University, Faculty of Medicine, Department of Cardiovascular Surgery</a:t>
            </a:r>
            <a:endParaRPr lang="tr-T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914E0-ED67-B74F-A2F3-0246A1AD2880}"/>
              </a:ext>
            </a:extLst>
          </p:cNvPr>
          <p:cNvSpPr txBox="1"/>
          <p:nvPr/>
        </p:nvSpPr>
        <p:spPr>
          <a:xfrm>
            <a:off x="6325049" y="5071653"/>
            <a:ext cx="4250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Research Assistant</a:t>
            </a:r>
          </a:p>
          <a:p>
            <a:pPr algn="ctr"/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Bezmialem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Vakif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University, Faculty of Medicine, Department of Biostatistics and Medical Informatics</a:t>
            </a:r>
            <a:endParaRPr lang="tr-T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F5E2B1-E1F7-F84B-AADC-219ECCF33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71C08C-5D35-9341-89CA-5FF2FD8FA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16</a:t>
            </a:fld>
            <a:endParaRPr lang="tr-T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AEB746-8EDC-1D4C-8D4E-C05AE9804FE4}"/>
              </a:ext>
            </a:extLst>
          </p:cNvPr>
          <p:cNvSpPr txBox="1"/>
          <p:nvPr/>
        </p:nvSpPr>
        <p:spPr>
          <a:xfrm>
            <a:off x="3732315" y="3340809"/>
            <a:ext cx="47273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Correspondence:</a:t>
            </a:r>
          </a:p>
          <a:p>
            <a:pPr algn="ctr"/>
            <a:endParaRPr lang="en-GB" dirty="0"/>
          </a:p>
          <a:p>
            <a:pPr algn="ctr"/>
            <a:r>
              <a:rPr lang="en-GB" dirty="0" err="1"/>
              <a:t>Mahmut</a:t>
            </a:r>
            <a:r>
              <a:rPr lang="en-GB" dirty="0"/>
              <a:t> </a:t>
            </a:r>
            <a:r>
              <a:rPr lang="en-GB" dirty="0" err="1"/>
              <a:t>Sasani</a:t>
            </a:r>
            <a:endParaRPr lang="en-GB" dirty="0"/>
          </a:p>
          <a:p>
            <a:pPr algn="ctr"/>
            <a:r>
              <a:rPr lang="en-GB" dirty="0" err="1"/>
              <a:t>Bezmialem</a:t>
            </a:r>
            <a:r>
              <a:rPr lang="en-GB" dirty="0"/>
              <a:t> </a:t>
            </a:r>
            <a:r>
              <a:rPr lang="en-GB" dirty="0" err="1"/>
              <a:t>Vakif</a:t>
            </a:r>
            <a:r>
              <a:rPr lang="en-GB" dirty="0"/>
              <a:t> University,</a:t>
            </a:r>
          </a:p>
          <a:p>
            <a:pPr algn="ctr"/>
            <a:r>
              <a:rPr lang="en-GB" dirty="0"/>
              <a:t>School of Medicine</a:t>
            </a:r>
          </a:p>
          <a:p>
            <a:endParaRPr lang="en-GB" dirty="0"/>
          </a:p>
          <a:p>
            <a:pPr algn="ctr"/>
            <a:r>
              <a:rPr lang="en-GB" dirty="0" err="1"/>
              <a:t>sasanimahmut@gmail.com</a:t>
            </a:r>
            <a:endParaRPr lang="en-GB" dirty="0"/>
          </a:p>
        </p:txBody>
      </p:sp>
      <p:sp>
        <p:nvSpPr>
          <p:cNvPr id="10" name="Unvan 1">
            <a:extLst>
              <a:ext uri="{FF2B5EF4-FFF2-40B4-BE49-F238E27FC236}">
                <a16:creationId xmlns:a16="http://schemas.microsoft.com/office/drawing/2014/main" id="{B24E1505-635D-2C4E-B2BC-53DD5313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337" y="1695321"/>
            <a:ext cx="9237326" cy="900752"/>
          </a:xfrm>
        </p:spPr>
        <p:txBody>
          <a:bodyPr>
            <a:noAutofit/>
          </a:bodyPr>
          <a:lstStyle/>
          <a:p>
            <a:r>
              <a:rPr lang="en-GB" sz="5400" b="1" dirty="0">
                <a:latin typeface="Montserrat SemiBold" pitchFamily="2" charset="77"/>
              </a:rPr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59873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0505" y="0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9F1F1D"/>
                </a:solidFill>
                <a:latin typeface="Montserrat SemiBold" pitchFamily="2" charset="77"/>
              </a:rPr>
              <a:t>Plan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0505" y="1182322"/>
            <a:ext cx="10833295" cy="5420674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Introduction</a:t>
            </a:r>
          </a:p>
          <a:p>
            <a:pPr lvl="1" algn="just">
              <a:spcAft>
                <a:spcPts val="600"/>
              </a:spcAft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Carotid Stenosis (Carotid Artery Disease)</a:t>
            </a:r>
          </a:p>
          <a:p>
            <a:pPr lvl="1" algn="just">
              <a:spcAft>
                <a:spcPts val="600"/>
              </a:spcAft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Carotid Endarterectomy</a:t>
            </a:r>
          </a:p>
          <a:p>
            <a:pPr algn="just">
              <a:spcAft>
                <a:spcPts val="600"/>
              </a:spcAft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Importance and Aim of Study</a:t>
            </a:r>
          </a:p>
          <a:p>
            <a:pPr algn="just">
              <a:spcAft>
                <a:spcPts val="600"/>
              </a:spcAft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Material and Method</a:t>
            </a:r>
          </a:p>
          <a:p>
            <a:pPr algn="just">
              <a:spcAft>
                <a:spcPts val="600"/>
              </a:spcAft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Results</a:t>
            </a:r>
          </a:p>
          <a:p>
            <a:pPr algn="just">
              <a:spcAft>
                <a:spcPts val="600"/>
              </a:spcAft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Conclusion</a:t>
            </a:r>
          </a:p>
          <a:p>
            <a:pPr algn="just">
              <a:spcAft>
                <a:spcPts val="600"/>
              </a:spcAft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Acknowledgement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828BE-39E4-D142-A179-8CFA8DCB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2</a:t>
            </a:fld>
            <a:endParaRPr lang="tr-T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5F84A-05D6-5544-8E2E-39A27FC3C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B07421-D1EA-F946-9413-207407CFE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427D12-79F4-8548-9BB0-EDDF2D288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04" y="1172902"/>
            <a:ext cx="3672296" cy="4173064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0D59010B-2A81-49E9-82D4-F5D206781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0"/>
            <a:ext cx="10515600" cy="1325563"/>
          </a:xfrm>
        </p:spPr>
        <p:txBody>
          <a:bodyPr/>
          <a:lstStyle/>
          <a:p>
            <a:r>
              <a:rPr lang="en-GB" sz="3600" b="1" dirty="0">
                <a:solidFill>
                  <a:srgbClr val="9F1F1D"/>
                </a:solidFill>
                <a:latin typeface="Montserrat SemiBold" pitchFamily="2" charset="77"/>
              </a:rPr>
              <a:t>Carotid Stenosis </a:t>
            </a:r>
            <a:r>
              <a:rPr lang="en-GB" sz="2400" b="1" dirty="0">
                <a:solidFill>
                  <a:srgbClr val="9F1F1D"/>
                </a:solidFill>
                <a:latin typeface="Montserrat SemiBold" pitchFamily="2" charset="77"/>
              </a:rPr>
              <a:t>(Carotid Artery Disease)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224A6-6598-774A-BAF1-4D4BCE948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3</a:t>
            </a:fld>
            <a:endParaRPr lang="tr-T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03D2BB-A55D-DE4E-A34C-B1D9757C9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0" y="1785471"/>
            <a:ext cx="10515600" cy="4351338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Most common pathology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Related to 60% of ischemic strokes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DCBC82-9713-A74F-8A92-9B85F208BD94}"/>
              </a:ext>
            </a:extLst>
          </p:cNvPr>
          <p:cNvSpPr txBox="1"/>
          <p:nvPr/>
        </p:nvSpPr>
        <p:spPr>
          <a:xfrm>
            <a:off x="838200" y="5921102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Schaser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 KD, et al. 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Noninvasive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 analysis of 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conjuctival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 microcirculation during carotid artery surgery reveals microvascular evidence of collateral compensation and stenosis-dependent adaptation. Journal of Vascular Surgery 2003;37:789-797 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Lin, P.H., Poi, M.J., Matos, J., et al. Arterial Disease, F. Charles 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Brunicardi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, et al. </a:t>
            </a:r>
            <a:r>
              <a:rPr lang="en-GB" sz="800" i="1" dirty="0">
                <a:latin typeface="Segoe UI" panose="020B0502040204020203" pitchFamily="34" charset="0"/>
                <a:cs typeface="Segoe UI" panose="020B0502040204020203" pitchFamily="34" charset="0"/>
              </a:rPr>
              <a:t>Schwartz's </a:t>
            </a:r>
            <a:r>
              <a:rPr lang="en-GB" sz="8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Priciples</a:t>
            </a:r>
            <a:r>
              <a:rPr lang="en-GB" sz="800" i="1" dirty="0">
                <a:latin typeface="Segoe UI" panose="020B0502040204020203" pitchFamily="34" charset="0"/>
                <a:cs typeface="Segoe UI" panose="020B0502040204020203" pitchFamily="34" charset="0"/>
              </a:rPr>
              <a:t> of Surgery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, 10</a:t>
            </a:r>
            <a:r>
              <a:rPr lang="en-GB" sz="8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 ed. the United States, McGraw-Hill Education, 2015, pg. 827</a:t>
            </a:r>
            <a:endParaRPr lang="en-GB" sz="8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4C7F98-2372-0848-A254-4D203E3323FA}"/>
              </a:ext>
            </a:extLst>
          </p:cNvPr>
          <p:cNvCxnSpPr/>
          <p:nvPr/>
        </p:nvCxnSpPr>
        <p:spPr>
          <a:xfrm flipH="1" flipV="1">
            <a:off x="8610600" y="1952368"/>
            <a:ext cx="644611" cy="5436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7F1E2E-3CB9-3B4B-82E9-AF10497D1A2B}"/>
              </a:ext>
            </a:extLst>
          </p:cNvPr>
          <p:cNvCxnSpPr/>
          <p:nvPr/>
        </p:nvCxnSpPr>
        <p:spPr>
          <a:xfrm>
            <a:off x="9378778" y="2990335"/>
            <a:ext cx="654908" cy="5807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3B602C-313B-7C4C-BCDE-BDB9FCD8399E}"/>
              </a:ext>
            </a:extLst>
          </p:cNvPr>
          <p:cNvCxnSpPr/>
          <p:nvPr/>
        </p:nvCxnSpPr>
        <p:spPr>
          <a:xfrm flipH="1">
            <a:off x="7389341" y="4176584"/>
            <a:ext cx="148281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426223-A2C8-2848-8D7C-4900212F2D3A}"/>
              </a:ext>
            </a:extLst>
          </p:cNvPr>
          <p:cNvSpPr txBox="1"/>
          <p:nvPr/>
        </p:nvSpPr>
        <p:spPr>
          <a:xfrm>
            <a:off x="7609843" y="1502178"/>
            <a:ext cx="1768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Internal Carotid Artery </a:t>
            </a:r>
          </a:p>
          <a:p>
            <a:pPr algn="ctr"/>
            <a:r>
              <a:rPr lang="en-GB" sz="11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(ICA)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8ABCA1-D981-FC4B-873B-F902507AE27F}"/>
              </a:ext>
            </a:extLst>
          </p:cNvPr>
          <p:cNvSpPr txBox="1"/>
          <p:nvPr/>
        </p:nvSpPr>
        <p:spPr>
          <a:xfrm>
            <a:off x="5676223" y="3961140"/>
            <a:ext cx="1768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Common Carotid Artery </a:t>
            </a:r>
          </a:p>
          <a:p>
            <a:pPr algn="ctr"/>
            <a:r>
              <a:rPr lang="en-GB" sz="11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(CCA)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E370CC-37DA-5946-BD30-DF2AF10CB087}"/>
              </a:ext>
            </a:extLst>
          </p:cNvPr>
          <p:cNvSpPr txBox="1"/>
          <p:nvPr/>
        </p:nvSpPr>
        <p:spPr>
          <a:xfrm>
            <a:off x="9531178" y="3620922"/>
            <a:ext cx="1768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External Carotid Artery </a:t>
            </a:r>
          </a:p>
          <a:p>
            <a:pPr algn="ctr"/>
            <a:r>
              <a:rPr lang="en-GB" sz="11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(ECA) </a:t>
            </a:r>
          </a:p>
        </p:txBody>
      </p:sp>
    </p:spTree>
    <p:extLst>
      <p:ext uri="{BB962C8B-B14F-4D97-AF65-F5344CB8AC3E}">
        <p14:creationId xmlns:p14="http://schemas.microsoft.com/office/powerpoint/2010/main" val="353191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CD4472-C3C0-F94A-BE41-211E6E72F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8B831D84-15CE-4DF6-AA75-834D2B59C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9F1F1D"/>
                </a:solidFill>
                <a:latin typeface="Montserrat SemiBold" pitchFamily="2" charset="77"/>
              </a:rPr>
              <a:t>Carotid Endarterectomy (CEA)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2F8A66-66DC-468D-9F7E-17E5CC46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932" y="3971713"/>
            <a:ext cx="10986868" cy="1248773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Carotid Endarterectomy is a standard procedure for carotid artery stenosis. </a:t>
            </a:r>
          </a:p>
          <a:p>
            <a:pPr algn="just"/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70–99% stenosis           Perform CEA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A2B19-AA1E-304C-933A-D7361D1B8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4</a:t>
            </a:fld>
            <a:endParaRPr lang="tr-T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F1D4D4-71EB-5348-B859-754DB129B1D2}"/>
              </a:ext>
            </a:extLst>
          </p:cNvPr>
          <p:cNvSpPr txBox="1"/>
          <p:nvPr/>
        </p:nvSpPr>
        <p:spPr>
          <a:xfrm>
            <a:off x="838800" y="5922000"/>
            <a:ext cx="1100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K.M. Erickson, D.J. Cole, Carotid artery disease: stenting vs endarterectomy, British Journal of Anaesthesia, Volume 105, Supplement 1, 2010, Pages i34-i49, ISSN 0007-0912, https://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doi.org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/10.1093/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bja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/aeq319.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Longmore, M. Wilkinson, I.B., Baldwin, A. 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Wallin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, El. Neurology, I. B. Wilkinson, T. 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Raine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, K. Wiles, et al. Oxford Handbook of Clinical Medicine,10</a:t>
            </a:r>
            <a:r>
              <a:rPr lang="en-GB" sz="8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 ed. UK, Oxford University Press, 2017, pg. 444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Lin, P.H., Poi, M.J., Matos, J., et al. Arterial Disease, F. Charles 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Brunicardi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, et al. </a:t>
            </a:r>
            <a:r>
              <a:rPr lang="en-GB" sz="800" i="1" dirty="0">
                <a:latin typeface="Segoe UI" panose="020B0502040204020203" pitchFamily="34" charset="0"/>
                <a:cs typeface="Segoe UI" panose="020B0502040204020203" pitchFamily="34" charset="0"/>
              </a:rPr>
              <a:t>Schwartz's </a:t>
            </a:r>
            <a:r>
              <a:rPr lang="en-GB" sz="8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Priciples</a:t>
            </a:r>
            <a:r>
              <a:rPr lang="en-GB" sz="800" i="1" dirty="0">
                <a:latin typeface="Segoe UI" panose="020B0502040204020203" pitchFamily="34" charset="0"/>
                <a:cs typeface="Segoe UI" panose="020B0502040204020203" pitchFamily="34" charset="0"/>
              </a:rPr>
              <a:t> of Surgery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, 10</a:t>
            </a:r>
            <a:r>
              <a:rPr lang="en-GB" sz="8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 ed. the United States, McGraw-Hill Education, 2015, pg. 827</a:t>
            </a:r>
            <a:endParaRPr lang="en-GB" sz="8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6CF404-64BB-AC40-9407-41D2019BDB03}"/>
              </a:ext>
            </a:extLst>
          </p:cNvPr>
          <p:cNvCxnSpPr/>
          <p:nvPr/>
        </p:nvCxnSpPr>
        <p:spPr>
          <a:xfrm>
            <a:off x="2809864" y="4951302"/>
            <a:ext cx="6234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A50F99A-27B0-BF4E-BEB5-7BF38F902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12" y="1104785"/>
            <a:ext cx="2472297" cy="24099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AC4ACC-F93A-9642-BD35-4A1210313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17" y="1049518"/>
            <a:ext cx="2347817" cy="2577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20608F-5528-9C45-9185-1B47DC237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3" y="1216301"/>
            <a:ext cx="1355711" cy="22442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335A1D-79E5-7C43-A7BF-FDB2149DC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42" y="1217800"/>
            <a:ext cx="1433289" cy="22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5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C39158-DD52-6E4C-B56A-DCC8DECA3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20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9F1F1D"/>
                </a:solidFill>
                <a:latin typeface="Montserrat SemiBold" pitchFamily="2" charset="77"/>
              </a:rPr>
              <a:t>Importance of Research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29502" y="1759913"/>
            <a:ext cx="10515600" cy="3063603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0000"/>
              </a:lnSpc>
            </a:pPr>
            <a:r>
              <a:rPr lang="en-GB" sz="1700" dirty="0">
                <a:latin typeface="Segoe UI" panose="020B0502040204020203" pitchFamily="34" charset="0"/>
                <a:cs typeface="Segoe UI" panose="020B0502040204020203" pitchFamily="34" charset="0"/>
              </a:rPr>
              <a:t>Higher than 70% stenosis of the carotid artery poses a significant risk for stroke</a:t>
            </a:r>
          </a:p>
          <a:p>
            <a:pPr algn="just">
              <a:lnSpc>
                <a:spcPct val="100000"/>
              </a:lnSpc>
            </a:pPr>
            <a:endParaRPr lang="en-GB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GB" sz="1700" dirty="0">
                <a:latin typeface="Segoe UI" panose="020B0502040204020203" pitchFamily="34" charset="0"/>
                <a:cs typeface="Segoe UI" panose="020B0502040204020203" pitchFamily="34" charset="0"/>
              </a:rPr>
              <a:t>The risk of perioperative embolism has shown to be 1-3%.</a:t>
            </a:r>
          </a:p>
          <a:p>
            <a:pPr algn="just">
              <a:lnSpc>
                <a:spcPct val="100000"/>
              </a:lnSpc>
            </a:pP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>
              <a:lnSpc>
                <a:spcPct val="100000"/>
              </a:lnSpc>
            </a:pPr>
            <a:r>
              <a:rPr lang="en-GB" sz="1500" dirty="0">
                <a:latin typeface="Segoe UI" panose="020B0502040204020203" pitchFamily="34" charset="0"/>
                <a:cs typeface="Segoe UI" panose="020B0502040204020203" pitchFamily="34" charset="0"/>
              </a:rPr>
              <a:t>Operative dissection, air bubble, shunt insertion, </a:t>
            </a:r>
            <a:r>
              <a:rPr lang="en-GB" sz="1500" b="1" dirty="0">
                <a:latin typeface="Segoe UI" panose="020B0502040204020203" pitchFamily="34" charset="0"/>
                <a:cs typeface="Segoe UI" panose="020B0502040204020203" pitchFamily="34" charset="0"/>
              </a:rPr>
              <a:t>clamp release </a:t>
            </a:r>
          </a:p>
          <a:p>
            <a:pPr algn="just">
              <a:lnSpc>
                <a:spcPct val="100000"/>
              </a:lnSpc>
            </a:pP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700" dirty="0">
                <a:latin typeface="Segoe UI" panose="020B0502040204020203" pitchFamily="34" charset="0"/>
                <a:cs typeface="Segoe UI" panose="020B0502040204020203" pitchFamily="34" charset="0"/>
              </a:rPr>
              <a:t>Unclamping procedure is one of the most critical stages</a:t>
            </a:r>
          </a:p>
          <a:p>
            <a:endParaRPr lang="en-GB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Different authorities use different sequences.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9FC8B-FBA0-4645-A2CE-90C5B28E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5</a:t>
            </a:fld>
            <a:endParaRPr lang="tr-T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E7A081-0A18-A34B-BF8C-E23A9FD502AD}"/>
              </a:ext>
            </a:extLst>
          </p:cNvPr>
          <p:cNvSpPr txBox="1"/>
          <p:nvPr/>
        </p:nvSpPr>
        <p:spPr>
          <a:xfrm>
            <a:off x="838800" y="5922000"/>
            <a:ext cx="11007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K.M. Erickson, D.J. Cole, Carotid artery disease: stenting vs endarterectomy, British Journal of Anaesthesia, Volume 105, Supplement 1, 2010, Pages i34-i49, ISSN 0007-0912, https://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doi.org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/10.1093/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bja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/aeq319.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Longmore, M. Wilkinson, I.B., Baldwin, A. 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Wallin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, El. Neurology, I. B. Wilkinson, T. 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Raine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, K. Wiles, et al. </a:t>
            </a:r>
            <a:r>
              <a:rPr lang="en-GB" sz="800" i="1" dirty="0">
                <a:latin typeface="Segoe UI" panose="020B0502040204020203" pitchFamily="34" charset="0"/>
                <a:cs typeface="Segoe UI" panose="020B0502040204020203" pitchFamily="34" charset="0"/>
              </a:rPr>
              <a:t>Oxford Handbook of Clinical Medicine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,10</a:t>
            </a:r>
            <a:r>
              <a:rPr lang="en-GB" sz="8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 ed. UK, Oxford University Press, 2017, pg. 444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Lin, P.H., Poi, M.J., Matos, J., et al. Arterial Disease, F. Charles 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Brunicardi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, et al. </a:t>
            </a:r>
            <a:r>
              <a:rPr lang="en-GB" sz="800" i="1" dirty="0">
                <a:latin typeface="Segoe UI" panose="020B0502040204020203" pitchFamily="34" charset="0"/>
                <a:cs typeface="Segoe UI" panose="020B0502040204020203" pitchFamily="34" charset="0"/>
              </a:rPr>
              <a:t>Schwartz's </a:t>
            </a:r>
            <a:r>
              <a:rPr lang="en-GB" sz="8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Priciples</a:t>
            </a:r>
            <a:r>
              <a:rPr lang="en-GB" sz="800" i="1" dirty="0">
                <a:latin typeface="Segoe UI" panose="020B0502040204020203" pitchFamily="34" charset="0"/>
                <a:cs typeface="Segoe UI" panose="020B0502040204020203" pitchFamily="34" charset="0"/>
              </a:rPr>
              <a:t> of Surgery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, 10</a:t>
            </a:r>
            <a:r>
              <a:rPr lang="en-GB" sz="8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 ed. the United States, McGraw-Hill Education, 2015, pg. 827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Wang X, Yang B, Ma Y, Gao P, Wang Y, Chen Y, et al. Comparison of monitoring of cerebral blood flow </a:t>
            </a:r>
            <a:r>
              <a:rPr lang="en-GB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bt</a:t>
            </a:r>
            <a:r>
              <a:rPr lang="en-GB" sz="800" dirty="0">
                <a:latin typeface="Segoe UI" panose="020B0502040204020203" pitchFamily="34" charset="0"/>
                <a:cs typeface="Segoe UI" panose="020B0502040204020203" pitchFamily="34" charset="0"/>
              </a:rPr>
              <a:t> c-FLOW and transcranial doppler in carotid endarterectomy. World Neurosurgery 2018;111:686-692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A3BCC-FAC0-434D-801C-5FFFDA676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" y="1458187"/>
            <a:ext cx="2824823" cy="3667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F4593B-37A7-1B45-8944-A615E7B0DC12}"/>
              </a:ext>
            </a:extLst>
          </p:cNvPr>
          <p:cNvSpPr txBox="1"/>
          <p:nvPr/>
        </p:nvSpPr>
        <p:spPr>
          <a:xfrm>
            <a:off x="8911799" y="4429591"/>
            <a:ext cx="4540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There is no consensus.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33798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20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9F1F1D"/>
                </a:solidFill>
                <a:latin typeface="Montserrat SemiBold" pitchFamily="2" charset="77"/>
              </a:rPr>
              <a:t>Aim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2000" y="1665287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To indicate an ideal order of unclamping the carotid arteries in order to prevent a cerebrovascular accident, emphasize this matter and be a reference to this necessity</a:t>
            </a: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CD8CA-2D92-1D45-AC34-174D31350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6</a:t>
            </a:fld>
            <a:endParaRPr lang="tr-T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468B9-CE52-2E43-91E8-6B75B66096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8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20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9F1F1D"/>
                </a:solidFill>
                <a:latin typeface="Montserrat SemiBold" pitchFamily="2" charset="77"/>
              </a:rPr>
              <a:t>Study Design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2000" y="1628675"/>
            <a:ext cx="10515600" cy="2005173"/>
          </a:xfrm>
        </p:spPr>
        <p:txBody>
          <a:bodyPr>
            <a:normAutofit/>
          </a:bodyPr>
          <a:lstStyle/>
          <a:p>
            <a:pPr algn="just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This study took place at the Department of Cardiovascular Surgery, </a:t>
            </a:r>
            <a:r>
              <a:rPr lang="en-GB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Bezmialem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Vakif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University Hospital </a:t>
            </a:r>
          </a:p>
          <a:p>
            <a:pPr algn="just"/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November the 26</a:t>
            </a:r>
            <a:r>
              <a:rPr lang="en-GB" sz="20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,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115E67-3DB6-514B-9F66-05C91BBA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7</a:t>
            </a:fld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BFF42C-36C9-114E-B56A-4279D4B5A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3FA72-6D16-6344-A96B-229F76A53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93" y="2429045"/>
            <a:ext cx="5236407" cy="392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4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EA5009-2E42-294C-809C-A896C53944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20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9F1F1D"/>
                </a:solidFill>
                <a:latin typeface="Montserrat SemiBold" pitchFamily="2" charset="77"/>
              </a:rPr>
              <a:t>Materials and Methods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4E764CF1-F7C8-2545-BD86-DA07F3104858}"/>
              </a:ext>
            </a:extLst>
          </p:cNvPr>
          <p:cNvSpPr txBox="1">
            <a:spLocks/>
          </p:cNvSpPr>
          <p:nvPr/>
        </p:nvSpPr>
        <p:spPr>
          <a:xfrm>
            <a:off x="522000" y="1723788"/>
            <a:ext cx="10515600" cy="2563092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000" dirty="0"/>
              <a:t>5 Bovine Aortic bifurcation (CCA-ICA-ECA)</a:t>
            </a:r>
          </a:p>
          <a:p>
            <a:pPr algn="just"/>
            <a:r>
              <a:rPr lang="en-GB" sz="2000" dirty="0"/>
              <a:t>Silk tie</a:t>
            </a:r>
          </a:p>
          <a:p>
            <a:pPr algn="just"/>
            <a:r>
              <a:rPr lang="en-US" sz="2000" dirty="0"/>
              <a:t>Surgical basin (30x50 cm)</a:t>
            </a:r>
          </a:p>
          <a:p>
            <a:pPr algn="just"/>
            <a:r>
              <a:rPr lang="en-GB" sz="2000" dirty="0"/>
              <a:t>T and straight infusion connectors</a:t>
            </a:r>
          </a:p>
          <a:p>
            <a:pPr algn="just"/>
            <a:r>
              <a:rPr lang="en-GB" sz="2000" dirty="0"/>
              <a:t>Submersible pump</a:t>
            </a:r>
          </a:p>
          <a:p>
            <a:pPr algn="just"/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algn="just"/>
            <a:r>
              <a:rPr lang="en-GB" sz="2000" dirty="0"/>
              <a:t>Transparent medical grade PVC Tube</a:t>
            </a:r>
          </a:p>
          <a:p>
            <a:pPr algn="just"/>
            <a:r>
              <a:rPr lang="en-US" sz="2000" dirty="0"/>
              <a:t>Scouring sponges and balloons</a:t>
            </a:r>
            <a:endParaRPr lang="en-GB" sz="2000" dirty="0"/>
          </a:p>
          <a:p>
            <a:pPr algn="just"/>
            <a:r>
              <a:rPr lang="en-GB" sz="2000" dirty="0"/>
              <a:t>15 beads (remnant tissue)</a:t>
            </a:r>
          </a:p>
          <a:p>
            <a:pPr algn="just"/>
            <a:r>
              <a:rPr lang="en-GB" sz="2000" dirty="0"/>
              <a:t>60 ml injector</a:t>
            </a:r>
          </a:p>
          <a:p>
            <a:pPr algn="just"/>
            <a:r>
              <a:rPr lang="en-GB" sz="2000" dirty="0"/>
              <a:t>Vascular clamps</a:t>
            </a:r>
          </a:p>
          <a:p>
            <a:pPr algn="just"/>
            <a:endParaRPr lang="en-GB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115E67-3DB6-514B-9F66-05C91BBA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2A6C-3F2D-4268-8E57-F8005CA9DDCE}" type="slidenum">
              <a:rPr lang="tr-TR" smtClean="0"/>
              <a:t>8</a:t>
            </a:fld>
            <a:endParaRPr lang="tr-TR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AF4FA0B-6ABF-064A-84A7-AB9280828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175" y="3981647"/>
            <a:ext cx="3573249" cy="26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0747CBE-EF28-E44E-8828-A19918757B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</a:blip>
          <a:srcRect r="38057" b="43026"/>
          <a:stretch/>
        </p:blipFill>
        <p:spPr>
          <a:xfrm>
            <a:off x="5575949" y="2751346"/>
            <a:ext cx="6616051" cy="4106654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6E60E2C-DC7C-C04C-BDD8-8E5A61A5E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545" y="1006187"/>
            <a:ext cx="5049602" cy="37872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73703C-1647-EB43-826E-68ECE14D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952A6C-3F2D-4268-8E57-F8005CA9DDCE}" type="slidenum">
              <a:rPr lang="tr-TR" smtClean="0"/>
              <a:t>9</a:t>
            </a:fld>
            <a:endParaRPr lang="tr-TR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8FABB5-0A63-D24D-9481-6ACC6B64EB65}"/>
              </a:ext>
            </a:extLst>
          </p:cNvPr>
          <p:cNvCxnSpPr/>
          <p:nvPr/>
        </p:nvCxnSpPr>
        <p:spPr>
          <a:xfrm flipV="1">
            <a:off x="5690547" y="589121"/>
            <a:ext cx="476519" cy="193183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3BAB2B-CB93-0B46-A225-DDE786E40664}"/>
              </a:ext>
            </a:extLst>
          </p:cNvPr>
          <p:cNvCxnSpPr/>
          <p:nvPr/>
        </p:nvCxnSpPr>
        <p:spPr>
          <a:xfrm flipH="1" flipV="1">
            <a:off x="4531449" y="473211"/>
            <a:ext cx="528034" cy="188031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D4E2E7-5F2E-C74F-B2BA-0A630EC29708}"/>
              </a:ext>
            </a:extLst>
          </p:cNvPr>
          <p:cNvCxnSpPr/>
          <p:nvPr/>
        </p:nvCxnSpPr>
        <p:spPr>
          <a:xfrm>
            <a:off x="5149635" y="2907318"/>
            <a:ext cx="540912" cy="229888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6C9B50-427A-F746-A0C0-2B2B55EA23EE}"/>
              </a:ext>
            </a:extLst>
          </p:cNvPr>
          <p:cNvCxnSpPr>
            <a:cxnSpLocks/>
            <a:endCxn id="36" idx="3"/>
          </p:cNvCxnSpPr>
          <p:nvPr/>
        </p:nvCxnSpPr>
        <p:spPr>
          <a:xfrm flipH="1">
            <a:off x="2567649" y="2377369"/>
            <a:ext cx="1524324" cy="36722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E7C3E9-A5BD-E84D-B2F0-B35594E1A8D5}"/>
              </a:ext>
            </a:extLst>
          </p:cNvPr>
          <p:cNvCxnSpPr>
            <a:cxnSpLocks/>
          </p:cNvCxnSpPr>
          <p:nvPr/>
        </p:nvCxnSpPr>
        <p:spPr>
          <a:xfrm flipH="1" flipV="1">
            <a:off x="2567649" y="2745720"/>
            <a:ext cx="1356899" cy="37540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927336-31A7-B64D-AB59-281A020F94CC}"/>
              </a:ext>
            </a:extLst>
          </p:cNvPr>
          <p:cNvCxnSpPr/>
          <p:nvPr/>
        </p:nvCxnSpPr>
        <p:spPr>
          <a:xfrm>
            <a:off x="8247506" y="3468642"/>
            <a:ext cx="1815921" cy="43293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48C00D-E4ED-C042-8799-8384F18D2AF5}"/>
              </a:ext>
            </a:extLst>
          </p:cNvPr>
          <p:cNvCxnSpPr/>
          <p:nvPr/>
        </p:nvCxnSpPr>
        <p:spPr>
          <a:xfrm>
            <a:off x="7029950" y="2997470"/>
            <a:ext cx="495687" cy="220872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D971AAB8-EC8D-664B-9FC4-587D244BF52B}"/>
              </a:ext>
            </a:extLst>
          </p:cNvPr>
          <p:cNvSpPr/>
          <p:nvPr/>
        </p:nvSpPr>
        <p:spPr>
          <a:xfrm>
            <a:off x="7717189" y="3499746"/>
            <a:ext cx="458981" cy="7469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165B8E-82F5-6843-8E25-F4E377DCA71A}"/>
              </a:ext>
            </a:extLst>
          </p:cNvPr>
          <p:cNvCxnSpPr>
            <a:cxnSpLocks/>
            <a:stCxn id="24" idx="5"/>
          </p:cNvCxnSpPr>
          <p:nvPr/>
        </p:nvCxnSpPr>
        <p:spPr>
          <a:xfrm>
            <a:off x="8108954" y="4137329"/>
            <a:ext cx="1140377" cy="63855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4E471F-8FC1-2B4F-949E-42B14DF35943}"/>
              </a:ext>
            </a:extLst>
          </p:cNvPr>
          <p:cNvCxnSpPr/>
          <p:nvPr/>
        </p:nvCxnSpPr>
        <p:spPr>
          <a:xfrm>
            <a:off x="8176170" y="1198605"/>
            <a:ext cx="1412673" cy="34598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8D7EF5-46A1-D045-A219-F2C25A914174}"/>
              </a:ext>
            </a:extLst>
          </p:cNvPr>
          <p:cNvCxnSpPr/>
          <p:nvPr/>
        </p:nvCxnSpPr>
        <p:spPr>
          <a:xfrm>
            <a:off x="7438767" y="2698036"/>
            <a:ext cx="1668163" cy="10694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41B7C7-CB0F-144F-A2CA-FE4CC84BAB25}"/>
              </a:ext>
            </a:extLst>
          </p:cNvPr>
          <p:cNvCxnSpPr/>
          <p:nvPr/>
        </p:nvCxnSpPr>
        <p:spPr>
          <a:xfrm flipH="1">
            <a:off x="3314545" y="4337221"/>
            <a:ext cx="1603444" cy="98854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845091E-4376-6647-BB65-03D3D99AF204}"/>
              </a:ext>
            </a:extLst>
          </p:cNvPr>
          <p:cNvSpPr txBox="1"/>
          <p:nvPr/>
        </p:nvSpPr>
        <p:spPr>
          <a:xfrm>
            <a:off x="3293336" y="134328"/>
            <a:ext cx="2397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Internal Carotid Artery (ICA)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1AE508-C301-3E4A-9961-5B197D0550EA}"/>
              </a:ext>
            </a:extLst>
          </p:cNvPr>
          <p:cNvSpPr txBox="1"/>
          <p:nvPr/>
        </p:nvSpPr>
        <p:spPr>
          <a:xfrm>
            <a:off x="4491941" y="5268576"/>
            <a:ext cx="2397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External Carotid Artery (ECA)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CFF3A6-A759-7448-B77B-A3CAA711DEF5}"/>
              </a:ext>
            </a:extLst>
          </p:cNvPr>
          <p:cNvSpPr txBox="1"/>
          <p:nvPr/>
        </p:nvSpPr>
        <p:spPr>
          <a:xfrm>
            <a:off x="5549468" y="134328"/>
            <a:ext cx="2397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Common Carotid Artery (CCA)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2787D1-02F2-EC49-8A0B-C97A30D122FE}"/>
              </a:ext>
            </a:extLst>
          </p:cNvPr>
          <p:cNvSpPr txBox="1"/>
          <p:nvPr/>
        </p:nvSpPr>
        <p:spPr>
          <a:xfrm>
            <a:off x="622453" y="2613792"/>
            <a:ext cx="1945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Scouring sponges and balloons</a:t>
            </a:r>
            <a:endParaRPr lang="en-GB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1C5276-F0E3-294E-9BA4-542E30CC7D93}"/>
              </a:ext>
            </a:extLst>
          </p:cNvPr>
          <p:cNvSpPr txBox="1"/>
          <p:nvPr/>
        </p:nvSpPr>
        <p:spPr>
          <a:xfrm>
            <a:off x="1896848" y="5373446"/>
            <a:ext cx="2397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60 ml injector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940F6A-CE27-6445-8122-F49BF0EAD997}"/>
              </a:ext>
            </a:extLst>
          </p:cNvPr>
          <p:cNvSpPr txBox="1"/>
          <p:nvPr/>
        </p:nvSpPr>
        <p:spPr>
          <a:xfrm>
            <a:off x="6867942" y="5328292"/>
            <a:ext cx="2397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Transparent medical grade PVC Tube</a:t>
            </a:r>
            <a:endParaRPr lang="en-GB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A4C452-5DF8-E248-946F-2DAEE246A6E4}"/>
              </a:ext>
            </a:extLst>
          </p:cNvPr>
          <p:cNvSpPr txBox="1"/>
          <p:nvPr/>
        </p:nvSpPr>
        <p:spPr>
          <a:xfrm>
            <a:off x="8351108" y="4775880"/>
            <a:ext cx="2397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15 beads</a:t>
            </a:r>
            <a:endParaRPr lang="en-GB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24DE3D-A2CC-6944-84D1-5F99F9BCDED3}"/>
              </a:ext>
            </a:extLst>
          </p:cNvPr>
          <p:cNvSpPr txBox="1"/>
          <p:nvPr/>
        </p:nvSpPr>
        <p:spPr>
          <a:xfrm>
            <a:off x="9155466" y="4010216"/>
            <a:ext cx="2397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Submersible pump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C88121-C19A-3C4B-ACA5-2622162567AE}"/>
              </a:ext>
            </a:extLst>
          </p:cNvPr>
          <p:cNvSpPr txBox="1"/>
          <p:nvPr/>
        </p:nvSpPr>
        <p:spPr>
          <a:xfrm>
            <a:off x="8524102" y="2728496"/>
            <a:ext cx="2397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Vascular clamps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A6D4D3-F917-2147-898D-43F6D0CF1760}"/>
              </a:ext>
            </a:extLst>
          </p:cNvPr>
          <p:cNvSpPr txBox="1"/>
          <p:nvPr/>
        </p:nvSpPr>
        <p:spPr>
          <a:xfrm>
            <a:off x="8949414" y="1630365"/>
            <a:ext cx="2397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Surgical basin (30x50 cm)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A82739D-465D-004E-A6C0-1DD1B89FEDE5}"/>
              </a:ext>
            </a:extLst>
          </p:cNvPr>
          <p:cNvCxnSpPr>
            <a:cxnSpLocks/>
          </p:cNvCxnSpPr>
          <p:nvPr/>
        </p:nvCxnSpPr>
        <p:spPr>
          <a:xfrm flipH="1" flipV="1">
            <a:off x="2678061" y="1006188"/>
            <a:ext cx="2055621" cy="144955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4B86764-C47F-C540-BB05-3FDF9936CF25}"/>
              </a:ext>
            </a:extLst>
          </p:cNvPr>
          <p:cNvSpPr txBox="1"/>
          <p:nvPr/>
        </p:nvSpPr>
        <p:spPr>
          <a:xfrm>
            <a:off x="846698" y="608895"/>
            <a:ext cx="2397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T and straight infusion connectors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6EB95D-BA46-274B-9396-6029BAB842E5}"/>
              </a:ext>
            </a:extLst>
          </p:cNvPr>
          <p:cNvSpPr txBox="1"/>
          <p:nvPr/>
        </p:nvSpPr>
        <p:spPr>
          <a:xfrm>
            <a:off x="545241" y="6128203"/>
            <a:ext cx="11007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total of 3 vessels were used due to deformation for this procedure</a:t>
            </a:r>
          </a:p>
        </p:txBody>
      </p:sp>
    </p:spTree>
    <p:extLst>
      <p:ext uri="{BB962C8B-B14F-4D97-AF65-F5344CB8AC3E}">
        <p14:creationId xmlns:p14="http://schemas.microsoft.com/office/powerpoint/2010/main" val="164443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4723</TotalTime>
  <Words>1314</Words>
  <Application>Microsoft Macintosh PowerPoint</Application>
  <PresentationFormat>Widescreen</PresentationFormat>
  <Paragraphs>296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Montserrat</vt:lpstr>
      <vt:lpstr>Montserrat SemiBold</vt:lpstr>
      <vt:lpstr>Segoe UI</vt:lpstr>
      <vt:lpstr>Segoe UI Semibold</vt:lpstr>
      <vt:lpstr>Times New Roman</vt:lpstr>
      <vt:lpstr>Office Teması</vt:lpstr>
      <vt:lpstr>Ideal Unclamping Order at Carotid Endarterectomy Procedures: Ex-Vivo Study</vt:lpstr>
      <vt:lpstr>Plan</vt:lpstr>
      <vt:lpstr>Carotid Stenosis (Carotid Artery Disease)</vt:lpstr>
      <vt:lpstr>Carotid Endarterectomy (CEA)</vt:lpstr>
      <vt:lpstr>Importance of Research</vt:lpstr>
      <vt:lpstr>Aim</vt:lpstr>
      <vt:lpstr>Study Design</vt:lpstr>
      <vt:lpstr>Materials and Methods</vt:lpstr>
      <vt:lpstr>PowerPoint Presentation</vt:lpstr>
      <vt:lpstr>Combinations</vt:lpstr>
      <vt:lpstr>Analysis of Data</vt:lpstr>
      <vt:lpstr>Results (I)</vt:lpstr>
      <vt:lpstr>Results (II)</vt:lpstr>
      <vt:lpstr>Conclusion </vt:lpstr>
      <vt:lpstr>Acknowledgement</vt:lpstr>
      <vt:lpstr>Thanks for your attention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DETERMINATION OF ADDITIONAL PREDICTIVE FINDINGS FOR AMPUTATION RISK IN DIABETIC PATIENTS: RETROSPECTIVE ANALYSIS</dc:title>
  <dc:creator>library user</dc:creator>
  <cp:lastModifiedBy>Microsoft Office User</cp:lastModifiedBy>
  <cp:revision>267</cp:revision>
  <cp:lastPrinted>2021-06-02T12:57:34Z</cp:lastPrinted>
  <dcterms:created xsi:type="dcterms:W3CDTF">2018-03-09T13:12:46Z</dcterms:created>
  <dcterms:modified xsi:type="dcterms:W3CDTF">2021-06-04T09:48:47Z</dcterms:modified>
</cp:coreProperties>
</file>